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2B4108-A690-A476-9C8F-5B656B060D58}" name="Chrysa Lamprinakou" initials="CL" userId="S::Chrysa.Lamprinakou@surveycoordination.com::97b82b60-cfd2-465d-8b47-cc1dacd4761a" providerId="AD"/>
  <p188:author id="{39CEF727-772A-E8B9-BA1C-9A3C539F17B9}" name="Caroline Killpack" initials="CK" userId="S::Caroline.Killpack@PickerEurope.ac.uk::75746590-78e4-43e6-a9cc-06446ab34e3d" providerId="AD"/>
  <p188:author id="{62855C30-F27B-4AF1-A4D5-31913ABB42B5}" name="Anca Postolache" initials="AP" userId="S::Anca.Postolache@surveycoordination.com::071090b0-dd8b-4af8-b568-9362f129f62d" providerId="AD"/>
  <p188:author id="{175DE54D-B071-8829-1CBE-DDE26626C8D9}" name="James, Alice" initials="JA" userId="S::alice.james@cqc.org.uk::957c40c3-74fc-4387-b314-23310550a198" providerId="AD"/>
  <p188:author id="{B37235CF-0EB0-42FA-5E42-14261A771B64}" name="Collins, Nicola" initials="CN" userId="S::nicola.collins@cqc.org.uk::f3bf8cb9-0e06-460e-81d8-cf19b1588764" providerId="AD"/>
  <p188:author id="{8A44CAE5-AFAC-B2C6-45F5-DE2AC52CE724}" name="Samantha Guymer" initials="SG" userId="S::samantha.guymer@surveycoordination.com::a72ea3af-22a1-4fd9-b055-c7f2801cb0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2256"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28/03/2024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28/03/2024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28/03/2024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28/03/2024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28/03/2024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28/03/2024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80609" y="1269627"/>
            <a:ext cx="6177391" cy="1200329"/>
          </a:xfrm>
          <a:prstGeom prst="rect">
            <a:avLst/>
          </a:prstGeom>
          <a:noFill/>
        </p:spPr>
        <p:txBody>
          <a:bodyPr wrap="square">
            <a:spAutoFit/>
          </a:bodyPr>
          <a:lstStyle/>
          <a:p>
            <a:pPr marR="828040" algn="ctr">
              <a:spcAft>
                <a:spcPts val="0"/>
              </a:spcAft>
            </a:pPr>
            <a:r>
              <a:rPr lang="en-GB" sz="3600" b="1" spc="-35" dirty="0">
                <a:solidFill>
                  <a:schemeClr val="bg1"/>
                </a:solidFill>
                <a:effectLst/>
                <a:latin typeface="Arial Black" panose="020B0A04020102020204" pitchFamily="34" charset="0"/>
                <a:ea typeface="Arial" panose="020B0604020202020204" pitchFamily="34" charset="0"/>
              </a:rPr>
              <a:t>Tell us your views on mental health care</a:t>
            </a:r>
            <a:endParaRPr lang="en-GB" sz="3600" b="1"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a:r>
              <a:rPr lang="en-GB" sz="2400" b="1" i="0" u="none" strike="noStrike" dirty="0">
                <a:solidFill>
                  <a:schemeClr val="bg1"/>
                </a:solidFill>
                <a:effectLst/>
                <a:latin typeface="Arial" panose="020B0604020202020204" pitchFamily="34" charset="0"/>
                <a:cs typeface="Arial" panose="020B0604020202020204" pitchFamily="34" charset="0"/>
              </a:rPr>
              <a:t>Community Mental Health Survey 2024</a:t>
            </a:r>
            <a:endParaRPr lang="en-GB" sz="2400" b="1"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9D4C3B5-44E6-493B-9D2E-2D35FBC0E946}"/>
              </a:ext>
            </a:extLst>
          </p:cNvPr>
          <p:cNvSpPr txBox="1"/>
          <p:nvPr/>
        </p:nvSpPr>
        <p:spPr>
          <a:xfrm>
            <a:off x="254000" y="8553034"/>
            <a:ext cx="3048845" cy="1200329"/>
          </a:xfrm>
          <a:prstGeom prst="rect">
            <a:avLst/>
          </a:prstGeom>
          <a:noFill/>
        </p:spPr>
        <p:txBody>
          <a:bodyPr wrap="square">
            <a:spAutoFit/>
          </a:bodyPr>
          <a:lstStyle/>
          <a:p>
            <a:r>
              <a:rPr lang="en-GB" dirty="0">
                <a:solidFill>
                  <a:schemeClr val="bg1"/>
                </a:solidFill>
                <a:latin typeface="Arial" panose="020B0604020202020204" pitchFamily="34" charset="0"/>
                <a:cs typeface="Arial" panose="020B0604020202020204" pitchFamily="34" charset="0"/>
              </a:rPr>
              <a:t>If you do not want to take part, or have any questions about the survey please contact:</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Participation is </a:t>
            </a:r>
            <a:r>
              <a:rPr lang="en-GB" b="1" i="0" u="none" strike="noStrike" dirty="0">
                <a:effectLst/>
                <a:latin typeface="Arial" panose="020B0604020202020204" pitchFamily="34" charset="0"/>
                <a:cs typeface="Arial" panose="020B0604020202020204" pitchFamily="34" charset="0"/>
              </a:rPr>
              <a:t>voluntary</a:t>
            </a:r>
            <a:r>
              <a:rPr lang="en-GB" b="0" i="0" u="none" strike="noStrike" dirty="0">
                <a:effectLst/>
                <a:latin typeface="Arial" panose="020B0604020202020204" pitchFamily="34" charset="0"/>
                <a:cs typeface="Arial" panose="020B0604020202020204" pitchFamily="34" charset="0"/>
              </a:rPr>
              <a:t> </a:t>
            </a:r>
            <a:r>
              <a:rPr lang="en-GB" i="0" u="none" strike="noStrike" dirty="0">
                <a:effectLst/>
                <a:latin typeface="Arial" panose="020B0604020202020204" pitchFamily="34" charset="0"/>
                <a:cs typeface="Arial" panose="020B0604020202020204" pitchFamily="34" charset="0"/>
              </a:rPr>
              <a:t>and all answers are </a:t>
            </a:r>
            <a:r>
              <a:rPr lang="en-GB" b="1" i="0" u="none" strike="noStrike" dirty="0">
                <a:effectLst/>
                <a:latin typeface="Arial" panose="020B0604020202020204" pitchFamily="34" charset="0"/>
                <a:cs typeface="Arial" panose="020B0604020202020204" pitchFamily="34" charset="0"/>
              </a:rPr>
              <a:t>confidential</a:t>
            </a:r>
            <a:r>
              <a:rPr lang="en-GB"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If you are invited to take part, your name, phone number, and postal address will only be used by researchers to carry out the survey. Your information and survey answers will not be shared with anyone delivering your care, and all published data is </a:t>
            </a:r>
            <a:r>
              <a:rPr lang="en-GB" b="1" i="0" u="none" strike="noStrike" dirty="0">
                <a:effectLst/>
                <a:latin typeface="Arial" panose="020B0604020202020204" pitchFamily="34" charset="0"/>
                <a:cs typeface="Arial" panose="020B0604020202020204" pitchFamily="34" charset="0"/>
              </a:rPr>
              <a:t>anonymised</a:t>
            </a:r>
            <a:r>
              <a:rPr lang="en-GB" b="0" i="0" u="none" strike="noStrike" dirty="0">
                <a:effectLst/>
                <a:latin typeface="Arial" panose="020B0604020202020204" pitchFamily="34" charset="0"/>
                <a:cs typeface="Arial" panose="020B0604020202020204" pitchFamily="34" charset="0"/>
              </a:rPr>
              <a:t>. </a:t>
            </a:r>
            <a:endParaRPr lang="en-GB" dirty="0">
              <a:effectLst/>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C5302413-4DFF-4890-9AEC-1846AAE1E29E}"/>
              </a:ext>
            </a:extLst>
          </p:cNvPr>
          <p:cNvSpPr txBox="1"/>
          <p:nvPr/>
        </p:nvSpPr>
        <p:spPr>
          <a:xfrm>
            <a:off x="3302845" y="8720619"/>
            <a:ext cx="3435350" cy="738664"/>
          </a:xfrm>
          <a:prstGeom prst="rect">
            <a:avLst/>
          </a:prstGeom>
          <a:noFill/>
        </p:spPr>
        <p:txBody>
          <a:bodyPr wrap="square">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phone number (required)</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email address (if available) </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Address (if available)</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r>
              <a:rPr lang="en-GB" b="1" i="0" u="none" strike="noStrike" dirty="0">
                <a:effectLst/>
                <a:latin typeface="Arial" panose="020B0604020202020204" pitchFamily="34" charset="0"/>
                <a:cs typeface="Arial" panose="020B0604020202020204" pitchFamily="34" charset="0"/>
              </a:rPr>
              <a:t>This trust will soon be carrying out a survey to understand what you think about </a:t>
            </a:r>
            <a:r>
              <a:rPr lang="en-GB" b="1" dirty="0">
                <a:latin typeface="Arial" panose="020B0604020202020204" pitchFamily="34" charset="0"/>
                <a:cs typeface="Arial" panose="020B0604020202020204" pitchFamily="34" charset="0"/>
              </a:rPr>
              <a:t>your</a:t>
            </a:r>
            <a:r>
              <a:rPr lang="en-GB" b="1" i="0" u="none" strike="noStrike" dirty="0">
                <a:effectLst/>
                <a:latin typeface="Arial" panose="020B0604020202020204" pitchFamily="34" charset="0"/>
                <a:cs typeface="Arial" panose="020B0604020202020204" pitchFamily="34" charset="0"/>
              </a:rPr>
              <a:t> care. </a:t>
            </a:r>
          </a:p>
          <a:p>
            <a:endParaRPr lang="en-GB" sz="1400" b="1" dirty="0">
              <a:effectLst/>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Last year we heard the views of nearly 15,000 people.</a:t>
            </a:r>
            <a:r>
              <a:rPr lang="en-GB" dirty="0">
                <a:latin typeface="Arial" panose="020B0604020202020204" pitchFamily="34" charset="0"/>
                <a:cs typeface="Arial" panose="020B0604020202020204" pitchFamily="34" charset="0"/>
              </a:rPr>
              <a:t> </a:t>
            </a:r>
            <a:r>
              <a:rPr lang="en-GB" b="0" i="0" u="none" strike="noStrike" dirty="0">
                <a:effectLst/>
                <a:latin typeface="Arial" panose="020B0604020202020204" pitchFamily="34" charset="0"/>
                <a:cs typeface="Arial" panose="020B0604020202020204" pitchFamily="34" charset="0"/>
              </a:rPr>
              <a:t>The results helped us to </a:t>
            </a:r>
            <a:r>
              <a:rPr lang="en-GB" i="0" u="none" strike="noStrike" dirty="0">
                <a:effectLst/>
                <a:latin typeface="Arial" panose="020B0604020202020204" pitchFamily="34" charset="0"/>
                <a:cs typeface="Arial" panose="020B0604020202020204" pitchFamily="34" charset="0"/>
              </a:rPr>
              <a:t>improve the quality of care and people’s mental health care experiences</a:t>
            </a:r>
            <a:r>
              <a:rPr lang="en-GB" b="1" i="0" u="none" strike="noStrike" dirty="0">
                <a:effectLst/>
                <a:latin typeface="Arial" panose="020B0604020202020204" pitchFamily="34" charset="0"/>
                <a:cs typeface="Arial" panose="020B0604020202020204" pitchFamily="34" charset="0"/>
              </a:rPr>
              <a:t>.   </a:t>
            </a:r>
            <a:endParaRPr lang="en-GB" b="1" dirty="0">
              <a:effectLst/>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r>
              <a:rPr lang="en-GB" sz="2400" b="1" dirty="0">
                <a:latin typeface="Arial" panose="020B0604020202020204" pitchFamily="34" charset="0"/>
                <a:cs typeface="Arial" panose="020B0604020202020204" pitchFamily="34" charset="0"/>
              </a:rPr>
              <a:t>Help us to improve your services</a:t>
            </a:r>
            <a:endParaRPr lang="en-GB" sz="2400"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18" ma:contentTypeDescription="Create a new document." ma:contentTypeScope="" ma:versionID="4ff43469dd3e672972f2595a77e1261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f97e9eb7b70693e5d2952c2065dcccfd"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2 xmlns="c497441b-d3fe-4788-8629-aff52d38f515" xsi:nil="true"/>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Props1.xml><?xml version="1.0" encoding="utf-8"?>
<ds:datastoreItem xmlns:ds="http://schemas.openxmlformats.org/officeDocument/2006/customXml" ds:itemID="{94EB1BBB-DED8-41BA-9DCA-0C55C2591E84}">
  <ds:schemaRefs>
    <ds:schemaRef ds:uri="http://schemas.microsoft.com/sharepoint/v3/contenttype/forms"/>
  </ds:schemaRefs>
</ds:datastoreItem>
</file>

<file path=customXml/itemProps2.xml><?xml version="1.0" encoding="utf-8"?>
<ds:datastoreItem xmlns:ds="http://schemas.openxmlformats.org/officeDocument/2006/customXml" ds:itemID="{891BC4FC-30E3-4351-BDF2-02CC640F0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13A36B-0806-4BAB-9D04-9E9714FD4DDE}">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1d162527-c308-4a98-98b8-9e726c57dd8b"/>
    <ds:schemaRef ds:uri="http://purl.org/dc/dcmitype/"/>
    <ds:schemaRef ds:uri="c497441b-d3fe-4788-8629-aff52d38f515"/>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2122</TotalTime>
  <Words>163</Words>
  <Application>Microsoft Office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Postolache</dc:creator>
  <cp:lastModifiedBy>Anca Postolache</cp:lastModifiedBy>
  <cp:revision>54</cp:revision>
  <dcterms:created xsi:type="dcterms:W3CDTF">2023-03-02T11:25:16Z</dcterms:created>
  <dcterms:modified xsi:type="dcterms:W3CDTF">2024-03-28T17:03:59Z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